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sldIdLst>
    <p:sldId id="342" r:id="rId5"/>
    <p:sldId id="355" r:id="rId6"/>
    <p:sldId id="349" r:id="rId7"/>
    <p:sldId id="353" r:id="rId8"/>
    <p:sldId id="344" r:id="rId9"/>
    <p:sldId id="361" r:id="rId10"/>
    <p:sldId id="354" r:id="rId11"/>
    <p:sldId id="357" r:id="rId12"/>
    <p:sldId id="362" r:id="rId13"/>
    <p:sldId id="363" r:id="rId14"/>
    <p:sldId id="364" r:id="rId15"/>
    <p:sldId id="359" r:id="rId16"/>
    <p:sldId id="358" r:id="rId17"/>
    <p:sldId id="35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979" autoAdjust="0"/>
    <p:restoredTop sz="95646"/>
  </p:normalViewPr>
  <p:slideViewPr>
    <p:cSldViewPr snapToGrid="0" snapToObjects="1" showGuides="1">
      <p:cViewPr varScale="1">
        <p:scale>
          <a:sx n="90" d="100"/>
          <a:sy n="90" d="100"/>
        </p:scale>
        <p:origin x="439" y="4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hdphoto1.wdp>
</file>

<file path=ppt/media/image1.png>
</file>

<file path=ppt/media/image10.png>
</file>

<file path=ppt/media/image11.jpg>
</file>

<file path=ppt/media/image12.jpg>
</file>

<file path=ppt/media/image13.jpg>
</file>

<file path=ppt/media/image14.jpg>
</file>

<file path=ppt/media/image15.jpg>
</file>

<file path=ppt/media/image16.png>
</file>

<file path=ppt/media/image2.png>
</file>

<file path=ppt/media/image3.jpg>
</file>

<file path=ppt/media/image4.jp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9/14/2023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en-US"/>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en-US"/>
              <a:t>Click to edit Master title style</a:t>
            </a:r>
            <a:endParaRPr lang="en-US" dirty="0"/>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en-US"/>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en-US"/>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en-US"/>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en-US"/>
              <a:t>Click to edit Master title style</a:t>
            </a:r>
            <a:endParaRPr lang="en-US" dirty="0"/>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en-US"/>
              <a:t>Click to edit Master title style</a:t>
            </a:r>
            <a:endParaRPr lang="en-US" dirty="0"/>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r>
              <a:rPr lang="en-US"/>
              <a:t>Click icon to add picture</a:t>
            </a:r>
            <a:endParaRPr lang="en-US" dirty="0"/>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en-US"/>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9.jpe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5.xml"/><Relationship Id="rId4"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a:xfrm>
            <a:off x="1455100" y="1905304"/>
            <a:ext cx="9675146" cy="2435663"/>
          </a:xfrm>
        </p:spPr>
        <p:txBody>
          <a:bodyPr/>
          <a:lstStyle/>
          <a:p>
            <a:r>
              <a:rPr lang="en-US" sz="4400" b="1" spc="300" dirty="0"/>
              <a:t>COST </a:t>
            </a:r>
            <a:r>
              <a:rPr lang="en-IN" sz="4400" b="1" spc="300" dirty="0"/>
              <a:t>EFFICIENT HOME SURVEILLANCE SYSTEM</a:t>
            </a:r>
            <a:endParaRPr lang="en-US" sz="4400" dirty="0"/>
          </a:p>
        </p:txBody>
      </p:sp>
      <p:sp>
        <p:nvSpPr>
          <p:cNvPr id="6" name="Text Placeholder 5">
            <a:extLst>
              <a:ext uri="{FF2B5EF4-FFF2-40B4-BE49-F238E27FC236}">
                <a16:creationId xmlns:a16="http://schemas.microsoft.com/office/drawing/2014/main" id="{34E758B6-53C7-29C0-3C61-54F09116AF4E}"/>
              </a:ext>
            </a:extLst>
          </p:cNvPr>
          <p:cNvSpPr>
            <a:spLocks noGrp="1"/>
          </p:cNvSpPr>
          <p:nvPr>
            <p:ph type="body" sz="quarter" idx="10"/>
          </p:nvPr>
        </p:nvSpPr>
        <p:spPr>
          <a:xfrm flipV="1">
            <a:off x="3" y="7089256"/>
            <a:ext cx="12192000" cy="303700"/>
          </a:xfrm>
        </p:spPr>
        <p:txBody>
          <a:bodyPr/>
          <a:lstStyle/>
          <a:p>
            <a:endParaRPr lang="en-IN" dirty="0"/>
          </a:p>
        </p:txBody>
      </p:sp>
      <p:sp>
        <p:nvSpPr>
          <p:cNvPr id="4" name="TextBox 3">
            <a:extLst>
              <a:ext uri="{FF2B5EF4-FFF2-40B4-BE49-F238E27FC236}">
                <a16:creationId xmlns:a16="http://schemas.microsoft.com/office/drawing/2014/main" id="{27B5E8CE-869C-96D7-5187-2AF476AD5C99}"/>
              </a:ext>
            </a:extLst>
          </p:cNvPr>
          <p:cNvSpPr txBox="1"/>
          <p:nvPr/>
        </p:nvSpPr>
        <p:spPr>
          <a:xfrm>
            <a:off x="5135173" y="5280509"/>
            <a:ext cx="3197372" cy="584775"/>
          </a:xfrm>
          <a:prstGeom prst="rect">
            <a:avLst/>
          </a:prstGeom>
          <a:noFill/>
        </p:spPr>
        <p:txBody>
          <a:bodyPr wrap="square" rtlCol="0">
            <a:spAutoFit/>
          </a:bodyPr>
          <a:lstStyle/>
          <a:p>
            <a:r>
              <a:rPr lang="en-IN" sz="1600" dirty="0">
                <a:solidFill>
                  <a:schemeClr val="bg1"/>
                </a:solidFill>
              </a:rPr>
              <a:t> CHETHAN G</a:t>
            </a:r>
          </a:p>
          <a:p>
            <a:r>
              <a:rPr lang="en-IN" sz="1600" dirty="0">
                <a:solidFill>
                  <a:schemeClr val="bg1"/>
                </a:solidFill>
              </a:rPr>
              <a:t>1AY22MC023</a:t>
            </a:r>
          </a:p>
        </p:txBody>
      </p:sp>
    </p:spTree>
    <p:extLst>
      <p:ext uri="{BB962C8B-B14F-4D97-AF65-F5344CB8AC3E}">
        <p14:creationId xmlns:p14="http://schemas.microsoft.com/office/powerpoint/2010/main" val="2498031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D56D792-7A79-96A7-6F7D-495CC581CBB5}"/>
              </a:ext>
            </a:extLst>
          </p:cNvPr>
          <p:cNvPicPr>
            <a:picLocks noChangeAspect="1"/>
          </p:cNvPicPr>
          <p:nvPr/>
        </p:nvPicPr>
        <p:blipFill>
          <a:blip r:embed="rId2"/>
          <a:stretch>
            <a:fillRect/>
          </a:stretch>
        </p:blipFill>
        <p:spPr>
          <a:xfrm>
            <a:off x="4211669" y="0"/>
            <a:ext cx="3533645" cy="2596096"/>
          </a:xfrm>
          <a:prstGeom prst="rect">
            <a:avLst/>
          </a:prstGeom>
        </p:spPr>
      </p:pic>
      <p:pic>
        <p:nvPicPr>
          <p:cNvPr id="9" name="Picture 8">
            <a:extLst>
              <a:ext uri="{FF2B5EF4-FFF2-40B4-BE49-F238E27FC236}">
                <a16:creationId xmlns:a16="http://schemas.microsoft.com/office/drawing/2014/main" id="{7D02BB19-68E4-0BA7-034A-C3EAFA3D8570}"/>
              </a:ext>
            </a:extLst>
          </p:cNvPr>
          <p:cNvPicPr>
            <a:picLocks noChangeAspect="1"/>
          </p:cNvPicPr>
          <p:nvPr/>
        </p:nvPicPr>
        <p:blipFill>
          <a:blip r:embed="rId3"/>
          <a:stretch>
            <a:fillRect/>
          </a:stretch>
        </p:blipFill>
        <p:spPr>
          <a:xfrm>
            <a:off x="4442240" y="3549850"/>
            <a:ext cx="3307520" cy="2662150"/>
          </a:xfrm>
          <a:prstGeom prst="rect">
            <a:avLst/>
          </a:prstGeom>
        </p:spPr>
      </p:pic>
      <p:sp>
        <p:nvSpPr>
          <p:cNvPr id="13" name="TextBox 12">
            <a:extLst>
              <a:ext uri="{FF2B5EF4-FFF2-40B4-BE49-F238E27FC236}">
                <a16:creationId xmlns:a16="http://schemas.microsoft.com/office/drawing/2014/main" id="{4E572C2D-FAF6-66CF-E01D-3AD2760D035C}"/>
              </a:ext>
            </a:extLst>
          </p:cNvPr>
          <p:cNvSpPr txBox="1"/>
          <p:nvPr/>
        </p:nvSpPr>
        <p:spPr>
          <a:xfrm>
            <a:off x="4999931" y="2841428"/>
            <a:ext cx="2192138" cy="400110"/>
          </a:xfrm>
          <a:prstGeom prst="rect">
            <a:avLst/>
          </a:prstGeom>
          <a:noFill/>
        </p:spPr>
        <p:txBody>
          <a:bodyPr wrap="square" rtlCol="0">
            <a:spAutoFit/>
          </a:bodyPr>
          <a:lstStyle/>
          <a:p>
            <a:r>
              <a:rPr lang="en-IN" sz="2000" dirty="0">
                <a:solidFill>
                  <a:schemeClr val="bg1">
                    <a:lumMod val="95000"/>
                  </a:schemeClr>
                </a:solidFill>
                <a:latin typeface="Times New Roman" panose="02020603050405020304" pitchFamily="18" charset="0"/>
                <a:cs typeface="Times New Roman" panose="02020603050405020304" pitchFamily="18" charset="0"/>
              </a:rPr>
              <a:t>Administrator Face</a:t>
            </a:r>
          </a:p>
        </p:txBody>
      </p:sp>
      <p:sp>
        <p:nvSpPr>
          <p:cNvPr id="7" name="TextBox 6">
            <a:extLst>
              <a:ext uri="{FF2B5EF4-FFF2-40B4-BE49-F238E27FC236}">
                <a16:creationId xmlns:a16="http://schemas.microsoft.com/office/drawing/2014/main" id="{13DAA209-E8AB-EC00-DBFA-37BFBE235AC1}"/>
              </a:ext>
            </a:extLst>
          </p:cNvPr>
          <p:cNvSpPr txBox="1"/>
          <p:nvPr/>
        </p:nvSpPr>
        <p:spPr>
          <a:xfrm>
            <a:off x="4622216" y="6372808"/>
            <a:ext cx="3287439" cy="400110"/>
          </a:xfrm>
          <a:prstGeom prst="rect">
            <a:avLst/>
          </a:prstGeom>
          <a:noFill/>
        </p:spPr>
        <p:txBody>
          <a:bodyPr wrap="square" rtlCol="0">
            <a:spAutoFit/>
          </a:bodyPr>
          <a:lstStyle/>
          <a:p>
            <a:pPr algn="ctr"/>
            <a:r>
              <a:rPr lang="en-IN" sz="2000" dirty="0">
                <a:solidFill>
                  <a:srgbClr val="FFFFFF"/>
                </a:solidFill>
                <a:latin typeface="Times New Roman" panose="02020603050405020304" pitchFamily="18" charset="0"/>
                <a:cs typeface="Times New Roman" panose="02020603050405020304" pitchFamily="18" charset="0"/>
              </a:rPr>
              <a:t>Intruder </a:t>
            </a:r>
          </a:p>
        </p:txBody>
      </p:sp>
      <p:cxnSp>
        <p:nvCxnSpPr>
          <p:cNvPr id="10" name="Straight Connector 9">
            <a:extLst>
              <a:ext uri="{FF2B5EF4-FFF2-40B4-BE49-F238E27FC236}">
                <a16:creationId xmlns:a16="http://schemas.microsoft.com/office/drawing/2014/main" id="{6D8385E2-4B7C-84B3-52C8-B80CE4E28486}"/>
              </a:ext>
            </a:extLst>
          </p:cNvPr>
          <p:cNvCxnSpPr/>
          <p:nvPr/>
        </p:nvCxnSpPr>
        <p:spPr>
          <a:xfrm>
            <a:off x="0" y="3241538"/>
            <a:ext cx="12559004"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55621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8C0D0E-1C01-E801-E713-2B799D9DE5AC}"/>
              </a:ext>
            </a:extLst>
          </p:cNvPr>
          <p:cNvPicPr>
            <a:picLocks noChangeAspect="1"/>
          </p:cNvPicPr>
          <p:nvPr/>
        </p:nvPicPr>
        <p:blipFill>
          <a:blip r:embed="rId2"/>
          <a:stretch>
            <a:fillRect/>
          </a:stretch>
        </p:blipFill>
        <p:spPr>
          <a:xfrm>
            <a:off x="2745551" y="1333151"/>
            <a:ext cx="6495257" cy="3075707"/>
          </a:xfrm>
          <a:prstGeom prst="rect">
            <a:avLst/>
          </a:prstGeom>
        </p:spPr>
      </p:pic>
      <p:sp>
        <p:nvSpPr>
          <p:cNvPr id="9" name="TextBox 8">
            <a:extLst>
              <a:ext uri="{FF2B5EF4-FFF2-40B4-BE49-F238E27FC236}">
                <a16:creationId xmlns:a16="http://schemas.microsoft.com/office/drawing/2014/main" id="{E445494D-AA5B-227A-644D-8007E854650C}"/>
              </a:ext>
            </a:extLst>
          </p:cNvPr>
          <p:cNvSpPr txBox="1"/>
          <p:nvPr/>
        </p:nvSpPr>
        <p:spPr>
          <a:xfrm>
            <a:off x="4158259" y="5153610"/>
            <a:ext cx="6290790" cy="261610"/>
          </a:xfrm>
          <a:prstGeom prst="rect">
            <a:avLst/>
          </a:prstGeom>
          <a:noFill/>
        </p:spPr>
        <p:txBody>
          <a:bodyPr wrap="square" rtlCol="0">
            <a:spAutoFit/>
          </a:bodyPr>
          <a:lstStyle/>
          <a:p>
            <a:r>
              <a:rPr lang="en-IN" sz="1100" dirty="0">
                <a:solidFill>
                  <a:schemeClr val="bg1"/>
                </a:solidFill>
                <a:latin typeface="Times New Roman" panose="02020603050405020304" pitchFamily="18" charset="0"/>
                <a:cs typeface="Times New Roman" panose="02020603050405020304" pitchFamily="18" charset="0"/>
              </a:rPr>
              <a:t>Fig. Showing an captured Image is sent to the Owner Email</a:t>
            </a:r>
          </a:p>
        </p:txBody>
      </p:sp>
    </p:spTree>
    <p:extLst>
      <p:ext uri="{BB962C8B-B14F-4D97-AF65-F5344CB8AC3E}">
        <p14:creationId xmlns:p14="http://schemas.microsoft.com/office/powerpoint/2010/main" val="19460057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C21B46F-C37D-C6D0-4CC5-E06177153CA7}"/>
              </a:ext>
            </a:extLst>
          </p:cNvPr>
          <p:cNvSpPr txBox="1"/>
          <p:nvPr/>
        </p:nvSpPr>
        <p:spPr>
          <a:xfrm>
            <a:off x="746450" y="793103"/>
            <a:ext cx="11364685" cy="584775"/>
          </a:xfrm>
          <a:prstGeom prst="rect">
            <a:avLst/>
          </a:prstGeom>
          <a:noFill/>
        </p:spPr>
        <p:txBody>
          <a:bodyPr wrap="square" rtlCol="0">
            <a:spAutoFit/>
          </a:bodyPr>
          <a:lstStyle/>
          <a:p>
            <a:r>
              <a:rPr lang="en-IN" sz="3200" dirty="0">
                <a:solidFill>
                  <a:schemeClr val="accent1">
                    <a:lumMod val="50000"/>
                  </a:schemeClr>
                </a:solidFill>
                <a:latin typeface="Times New Roman" panose="02020603050405020304" pitchFamily="18" charset="0"/>
                <a:cs typeface="Times New Roman" panose="02020603050405020304" pitchFamily="18" charset="0"/>
              </a:rPr>
              <a:t>Conclusion</a:t>
            </a:r>
          </a:p>
        </p:txBody>
      </p:sp>
      <p:sp>
        <p:nvSpPr>
          <p:cNvPr id="7" name="TextBox 6">
            <a:extLst>
              <a:ext uri="{FF2B5EF4-FFF2-40B4-BE49-F238E27FC236}">
                <a16:creationId xmlns:a16="http://schemas.microsoft.com/office/drawing/2014/main" id="{404E5545-E87B-21A4-C49E-E8FEC1915904}"/>
              </a:ext>
            </a:extLst>
          </p:cNvPr>
          <p:cNvSpPr txBox="1"/>
          <p:nvPr/>
        </p:nvSpPr>
        <p:spPr>
          <a:xfrm>
            <a:off x="617674" y="1616853"/>
            <a:ext cx="10924294" cy="2862322"/>
          </a:xfrm>
          <a:prstGeom prst="rect">
            <a:avLst/>
          </a:prstGeom>
          <a:noFill/>
        </p:spPr>
        <p:txBody>
          <a:bodyPr wrap="square" rtlCol="0">
            <a:spAutoFit/>
          </a:bodyPr>
          <a:lstStyle/>
          <a:p>
            <a:pPr marL="342900" indent="-342900">
              <a:buFont typeface="Arial" panose="020B0604020202020204" pitchFamily="34" charset="0"/>
              <a:buChar char="•"/>
            </a:pPr>
            <a:r>
              <a:rPr lang="en-US" sz="2000" dirty="0">
                <a:solidFill>
                  <a:srgbClr val="FFFFFF"/>
                </a:solidFill>
                <a:latin typeface="Times New Roman" panose="02020603050405020304" pitchFamily="18" charset="0"/>
                <a:cs typeface="Times New Roman" panose="02020603050405020304" pitchFamily="18" charset="0"/>
              </a:rPr>
              <a:t>The design of the face recognition system using Raspberry pi can make the smaller, lighter and with lower power consumption, so it is more convenient than the PC-based face recognition system.</a:t>
            </a:r>
          </a:p>
          <a:p>
            <a:pPr marL="342900" indent="-342900">
              <a:buFont typeface="Arial" panose="020B0604020202020204" pitchFamily="34" charset="0"/>
              <a:buChar char="•"/>
            </a:pPr>
            <a:r>
              <a:rPr lang="en-US" sz="2000" dirty="0">
                <a:solidFill>
                  <a:srgbClr val="FFFFFF"/>
                </a:solidFill>
                <a:latin typeface="Times New Roman" panose="02020603050405020304" pitchFamily="18" charset="0"/>
                <a:cs typeface="Times New Roman" panose="02020603050405020304" pitchFamily="18" charset="0"/>
              </a:rPr>
              <a:t> It is a user-friendly system. This system can be used in several places where high security is required where confidential information and equipment is kept. For example, research institutes, banks, forensic Laboratories</a:t>
            </a:r>
            <a:r>
              <a:rPr lang="en-US" sz="2000">
                <a:solidFill>
                  <a:srgbClr val="FFFFFF"/>
                </a:solidFill>
                <a:latin typeface="Times New Roman" panose="02020603050405020304" pitchFamily="18" charset="0"/>
                <a:cs typeface="Times New Roman" panose="02020603050405020304" pitchFamily="18" charset="0"/>
              </a:rPr>
              <a:t>. </a:t>
            </a:r>
          </a:p>
          <a:p>
            <a:pPr marL="342900" indent="-342900">
              <a:buFont typeface="Arial" panose="020B0604020202020204" pitchFamily="34" charset="0"/>
              <a:buChar char="•"/>
            </a:pPr>
            <a:r>
              <a:rPr lang="en-US" sz="2000">
                <a:solidFill>
                  <a:srgbClr val="FFFFFF"/>
                </a:solidFill>
                <a:latin typeface="Times New Roman" panose="02020603050405020304" pitchFamily="18" charset="0"/>
                <a:cs typeface="Times New Roman" panose="02020603050405020304" pitchFamily="18" charset="0"/>
              </a:rPr>
              <a:t>This </a:t>
            </a:r>
            <a:r>
              <a:rPr lang="en-US" sz="2000" dirty="0">
                <a:solidFill>
                  <a:srgbClr val="FFFFFF"/>
                </a:solidFill>
                <a:latin typeface="Times New Roman" panose="02020603050405020304" pitchFamily="18" charset="0"/>
                <a:cs typeface="Times New Roman" panose="02020603050405020304" pitchFamily="18" charset="0"/>
              </a:rPr>
              <a:t>project helps to reduce the problem of thefts and frauds. The analysis revealed that the present system shows excellent performance efficiency and can be used for face detection even from poor quality images. The field of face recognition is growing at a tremendous pace right now and the need for a low cost and reliable system is imperative.</a:t>
            </a:r>
            <a:endParaRPr lang="en-IN" sz="2000" dirty="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360083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F4F1F22-1643-F546-8EBF-73B5401B6032}"/>
              </a:ext>
            </a:extLst>
          </p:cNvPr>
          <p:cNvSpPr txBox="1"/>
          <p:nvPr/>
        </p:nvSpPr>
        <p:spPr>
          <a:xfrm>
            <a:off x="586273" y="132543"/>
            <a:ext cx="11280710" cy="584775"/>
          </a:xfrm>
          <a:prstGeom prst="rect">
            <a:avLst/>
          </a:prstGeom>
          <a:noFill/>
        </p:spPr>
        <p:txBody>
          <a:bodyPr wrap="square" rtlCol="0">
            <a:spAutoFit/>
          </a:bodyPr>
          <a:lstStyle/>
          <a:p>
            <a:r>
              <a:rPr lang="en-IN" sz="3200" dirty="0">
                <a:solidFill>
                  <a:schemeClr val="accent1">
                    <a:lumMod val="50000"/>
                  </a:schemeClr>
                </a:solidFill>
                <a:latin typeface="Times New Roman" panose="02020603050405020304" pitchFamily="18" charset="0"/>
                <a:cs typeface="Times New Roman" panose="02020603050405020304" pitchFamily="18" charset="0"/>
              </a:rPr>
              <a:t>Future Enhancement</a:t>
            </a:r>
          </a:p>
        </p:txBody>
      </p:sp>
      <p:sp>
        <p:nvSpPr>
          <p:cNvPr id="5" name="TextBox 4">
            <a:extLst>
              <a:ext uri="{FF2B5EF4-FFF2-40B4-BE49-F238E27FC236}">
                <a16:creationId xmlns:a16="http://schemas.microsoft.com/office/drawing/2014/main" id="{B7ED6DBF-562A-E419-0D9A-53F8DF64E9C3}"/>
              </a:ext>
            </a:extLst>
          </p:cNvPr>
          <p:cNvSpPr txBox="1"/>
          <p:nvPr/>
        </p:nvSpPr>
        <p:spPr>
          <a:xfrm>
            <a:off x="586273" y="1300173"/>
            <a:ext cx="10379350" cy="5016758"/>
          </a:xfrm>
          <a:prstGeom prst="rect">
            <a:avLst/>
          </a:prstGeom>
          <a:noFill/>
        </p:spPr>
        <p:txBody>
          <a:bodyPr wrap="square" rtlCol="0">
            <a:spAutoFit/>
          </a:bodyPr>
          <a:lstStyle/>
          <a:p>
            <a:pPr marL="342900" indent="-342900" algn="just">
              <a:buFont typeface="Arial" panose="020B0604020202020204" pitchFamily="34" charset="0"/>
              <a:buChar char="•"/>
            </a:pPr>
            <a:endParaRPr lang="en-US" dirty="0">
              <a:solidFill>
                <a:srgbClr val="FFFFFF"/>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dirty="0">
                <a:solidFill>
                  <a:srgbClr val="FFFFFF"/>
                </a:solidFill>
                <a:latin typeface="Times New Roman" panose="02020603050405020304" pitchFamily="18" charset="0"/>
                <a:cs typeface="Times New Roman" panose="02020603050405020304" pitchFamily="18" charset="0"/>
              </a:rPr>
              <a:t>The future scope of the project is to interface the hardware in order to control the door lock Arduino can be an interface to control the door lock on successful recognition of the face.</a:t>
            </a:r>
          </a:p>
          <a:p>
            <a:endParaRPr lang="en-US" dirty="0">
              <a:solidFill>
                <a:srgbClr val="FFFFFF"/>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GB" dirty="0">
                <a:solidFill>
                  <a:srgbClr val="FFFFFF"/>
                </a:solidFill>
                <a:latin typeface="Times New Roman" panose="02020603050405020304" pitchFamily="18" charset="0"/>
                <a:cs typeface="Times New Roman" panose="02020603050405020304" pitchFamily="18" charset="0"/>
              </a:rPr>
              <a:t>The Raspberry Pi Zero is a small form-factor board that comes in at half the size of a Model A+ without sacrificing the power you'd expect from an RPi. Both the Raspberry Pi Zero and Zero W feature the same BCM2835 SoC found on the original Raspberry Pi, but the W version has wireless functionality.</a:t>
            </a:r>
          </a:p>
          <a:p>
            <a:pPr marL="342900" indent="-342900" algn="just">
              <a:buFont typeface="Arial" panose="020B0604020202020204" pitchFamily="34" charset="0"/>
              <a:buChar char="•"/>
            </a:pPr>
            <a:endParaRPr lang="en-GB" dirty="0">
              <a:solidFill>
                <a:srgbClr val="FFFFFF"/>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dirty="0">
                <a:solidFill>
                  <a:srgbClr val="FFFFFF"/>
                </a:solidFill>
                <a:latin typeface="Times New Roman" panose="02020603050405020304" pitchFamily="18" charset="0"/>
                <a:cs typeface="Times New Roman" panose="02020603050405020304" pitchFamily="18" charset="0"/>
              </a:rPr>
              <a:t>The Raspberry Pi Pico microcontroller board features a dual-core ARM Cortex-M0+ processor and an RP2040 microcontroller chip, along with 264KB internal RAM and 2MB QSPI flash memory. It has 26 GPIO pins, two SPI controllers, two I2C controllers, and 16 PWM channels, offering plenty of connectivity options.</a:t>
            </a:r>
          </a:p>
          <a:p>
            <a:pPr marL="342900" indent="-342900" algn="just">
              <a:buFont typeface="Arial" panose="020B0604020202020204" pitchFamily="34" charset="0"/>
              <a:buChar char="•"/>
            </a:pPr>
            <a:endParaRPr lang="en-US" sz="2000" dirty="0">
              <a:solidFill>
                <a:srgbClr val="FFFFFF"/>
              </a:solidFill>
              <a:latin typeface="Times New Roman" panose="02020603050405020304" pitchFamily="18" charset="0"/>
              <a:cs typeface="Times New Roman" panose="02020603050405020304" pitchFamily="18" charset="0"/>
            </a:endParaRPr>
          </a:p>
          <a:p>
            <a:r>
              <a:rPr lang="en-US" sz="3200" dirty="0">
                <a:solidFill>
                  <a:schemeClr val="accent1">
                    <a:lumMod val="50000"/>
                  </a:schemeClr>
                </a:solidFill>
                <a:latin typeface="Times New Roman" panose="02020603050405020304" pitchFamily="18" charset="0"/>
                <a:cs typeface="Times New Roman" panose="02020603050405020304" pitchFamily="18" charset="0"/>
              </a:rPr>
              <a:t> </a:t>
            </a:r>
          </a:p>
          <a:p>
            <a:endParaRPr lang="en-US" sz="3200" dirty="0">
              <a:solidFill>
                <a:schemeClr val="accent1">
                  <a:lumMod val="50000"/>
                </a:schemeClr>
              </a:solidFill>
              <a:latin typeface="Times New Roman" panose="02020603050405020304" pitchFamily="18" charset="0"/>
              <a:cs typeface="Times New Roman" panose="02020603050405020304" pitchFamily="18" charset="0"/>
            </a:endParaRPr>
          </a:p>
          <a:p>
            <a:r>
              <a:rPr lang="en-US" sz="2000" dirty="0">
                <a:solidFill>
                  <a:schemeClr val="accent1">
                    <a:lumMod val="50000"/>
                  </a:schemeClr>
                </a:solidFill>
                <a:latin typeface="Times New Roman" panose="02020603050405020304" pitchFamily="18" charset="0"/>
                <a:cs typeface="Times New Roman" panose="02020603050405020304" pitchFamily="18" charset="0"/>
              </a:rPr>
              <a:t>	</a:t>
            </a:r>
            <a:endParaRPr lang="en-IN" sz="2000" dirty="0">
              <a:solidFill>
                <a:schemeClr val="accent1">
                  <a:lumMod val="5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653613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253A2D2A-9702-DCE2-6CA4-1BE9D73730BC}"/>
              </a:ext>
            </a:extLst>
          </p:cNvPr>
          <p:cNvSpPr txBox="1"/>
          <p:nvPr/>
        </p:nvSpPr>
        <p:spPr>
          <a:xfrm>
            <a:off x="195943" y="2180251"/>
            <a:ext cx="5673012" cy="584775"/>
          </a:xfrm>
          <a:prstGeom prst="rect">
            <a:avLst/>
          </a:prstGeom>
          <a:noFill/>
        </p:spPr>
        <p:txBody>
          <a:bodyPr wrap="square" rtlCol="0">
            <a:spAutoFit/>
          </a:bodyPr>
          <a:lstStyle/>
          <a:p>
            <a:r>
              <a:rPr lang="en-IN" sz="3200" b="1" dirty="0">
                <a:solidFill>
                  <a:schemeClr val="accent1">
                    <a:lumMod val="50000"/>
                  </a:schemeClr>
                </a:solidFill>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790024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71BC867-5608-97BB-F3EE-222EC481007D}"/>
              </a:ext>
            </a:extLst>
          </p:cNvPr>
          <p:cNvSpPr txBox="1"/>
          <p:nvPr/>
        </p:nvSpPr>
        <p:spPr>
          <a:xfrm>
            <a:off x="631371" y="693575"/>
            <a:ext cx="11560629" cy="584775"/>
          </a:xfrm>
          <a:prstGeom prst="rect">
            <a:avLst/>
          </a:prstGeom>
          <a:noFill/>
        </p:spPr>
        <p:txBody>
          <a:bodyPr wrap="square" rtlCol="0">
            <a:spAutoFit/>
          </a:bodyPr>
          <a:lstStyle/>
          <a:p>
            <a:r>
              <a:rPr lang="en-US" sz="3200" b="1" dirty="0">
                <a:solidFill>
                  <a:schemeClr val="accent1">
                    <a:lumMod val="40000"/>
                    <a:lumOff val="60000"/>
                  </a:schemeClr>
                </a:solidFill>
                <a:latin typeface="Times New Roman" panose="02020603050405020304" pitchFamily="18" charset="0"/>
                <a:cs typeface="Times New Roman" panose="02020603050405020304" pitchFamily="18" charset="0"/>
              </a:rPr>
              <a:t>Abstract</a:t>
            </a:r>
            <a:endParaRPr lang="en-IN" sz="3200" b="1" dirty="0">
              <a:solidFill>
                <a:schemeClr val="accent1">
                  <a:lumMod val="40000"/>
                  <a:lumOff val="60000"/>
                </a:schemeClr>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48342C69-3966-F7EC-4503-AB18D461C2EE}"/>
              </a:ext>
            </a:extLst>
          </p:cNvPr>
          <p:cNvSpPr txBox="1"/>
          <p:nvPr/>
        </p:nvSpPr>
        <p:spPr>
          <a:xfrm>
            <a:off x="631371" y="2286000"/>
            <a:ext cx="11262049" cy="2862322"/>
          </a:xfrm>
          <a:prstGeom prst="rect">
            <a:avLst/>
          </a:prstGeom>
          <a:noFill/>
        </p:spPr>
        <p:txBody>
          <a:bodyPr wrap="square" rtlCol="0">
            <a:spAutoFit/>
          </a:bodyPr>
          <a:lstStyle/>
          <a:p>
            <a:r>
              <a:rPr lang="en-US" sz="2000" dirty="0">
                <a:solidFill>
                  <a:srgbClr val="FFFFFF"/>
                </a:solidFill>
                <a:latin typeface="Times New Roman" panose="02020603050405020304" pitchFamily="18" charset="0"/>
                <a:cs typeface="Times New Roman" panose="02020603050405020304" pitchFamily="18" charset="0"/>
              </a:rPr>
              <a:t>The home surveillance system getting more popularity day to day due to their ease of use and wide operational capabilities and more application. Face recognition is a technique used to identify a person from an image or a video feed. Face recognition system is to detect the face. After a face has been detected, certain information is extracted from the detected face and compared to known database to identify the person. </a:t>
            </a:r>
          </a:p>
          <a:p>
            <a:r>
              <a:rPr lang="en-US" sz="2000" dirty="0">
                <a:solidFill>
                  <a:srgbClr val="FFFFFF"/>
                </a:solidFill>
                <a:latin typeface="Times New Roman" panose="02020603050405020304" pitchFamily="18" charset="0"/>
                <a:cs typeface="Times New Roman" panose="02020603050405020304" pitchFamily="18" charset="0"/>
              </a:rPr>
              <a:t>For the system, a Raspberry Pi 4 Model B has been used along with a camera module attached to it.</a:t>
            </a:r>
          </a:p>
          <a:p>
            <a:r>
              <a:rPr lang="en-US" sz="2000" dirty="0">
                <a:solidFill>
                  <a:srgbClr val="FFFFFF"/>
                </a:solidFill>
                <a:latin typeface="Times New Roman" panose="02020603050405020304" pitchFamily="18" charset="0"/>
                <a:cs typeface="Times New Roman" panose="02020603050405020304" pitchFamily="18" charset="0"/>
              </a:rPr>
              <a:t>The basic concept here is that the face to be recognized is compared with some training set of known faces.</a:t>
            </a:r>
          </a:p>
          <a:p>
            <a:r>
              <a:rPr lang="en-US" sz="2000" dirty="0">
                <a:solidFill>
                  <a:srgbClr val="FFFFFF"/>
                </a:solidFill>
                <a:latin typeface="Times New Roman" panose="02020603050405020304" pitchFamily="18" charset="0"/>
                <a:cs typeface="Times New Roman" panose="02020603050405020304" pitchFamily="18" charset="0"/>
              </a:rPr>
              <a:t>The aim is to achieve a low cost and reliable system which can be used for a variety of applications.</a:t>
            </a:r>
          </a:p>
          <a:p>
            <a:pPr marL="342900" indent="-342900">
              <a:buFont typeface="Arial" panose="020B0604020202020204" pitchFamily="34" charset="0"/>
              <a:buChar char="•"/>
            </a:pPr>
            <a:endParaRPr lang="en-IN" sz="2000" dirty="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641533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7D39DC13-31EF-E860-0501-2472C089B1AA}"/>
              </a:ext>
            </a:extLst>
          </p:cNvPr>
          <p:cNvSpPr txBox="1"/>
          <p:nvPr/>
        </p:nvSpPr>
        <p:spPr>
          <a:xfrm>
            <a:off x="606490" y="2109939"/>
            <a:ext cx="11243387" cy="3170099"/>
          </a:xfrm>
          <a:prstGeom prst="rect">
            <a:avLst/>
          </a:prstGeom>
          <a:noFill/>
        </p:spPr>
        <p:txBody>
          <a:bodyPr wrap="square" rtlCol="0">
            <a:spAutoFit/>
          </a:bodyPr>
          <a:lstStyle/>
          <a:p>
            <a:pPr marL="342900" indent="-342900">
              <a:buFont typeface="Arial" panose="020B0604020202020204" pitchFamily="34" charset="0"/>
              <a:buChar char="•"/>
            </a:pPr>
            <a:r>
              <a:rPr lang="en-IN" sz="2000" dirty="0">
                <a:solidFill>
                  <a:srgbClr val="FFFFFF"/>
                </a:solidFill>
                <a:latin typeface="Times New Roman" panose="02020603050405020304" pitchFamily="18" charset="0"/>
                <a:cs typeface="Times New Roman" panose="02020603050405020304" pitchFamily="18" charset="0"/>
              </a:rPr>
              <a:t>This project deals with a design and implementation of smart surveillance monitoring system.</a:t>
            </a:r>
          </a:p>
          <a:p>
            <a:pPr marL="342900" indent="-342900">
              <a:buFont typeface="Arial" panose="020B0604020202020204" pitchFamily="34" charset="0"/>
              <a:buChar char="•"/>
            </a:pPr>
            <a:endParaRPr lang="en-IN" sz="2000" dirty="0">
              <a:solidFill>
                <a:srgbClr val="FFFFFF"/>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000" dirty="0">
                <a:solidFill>
                  <a:srgbClr val="FFFFFF"/>
                </a:solidFill>
                <a:latin typeface="Times New Roman" panose="02020603050405020304" pitchFamily="18" charset="0"/>
                <a:cs typeface="Times New Roman" panose="02020603050405020304" pitchFamily="18" charset="0"/>
              </a:rPr>
              <a:t>The proposed home security system captures information and transmits it via email and alert the user.</a:t>
            </a:r>
          </a:p>
          <a:p>
            <a:pPr marL="342900" indent="-342900">
              <a:buFont typeface="Arial" panose="020B0604020202020204" pitchFamily="34" charset="0"/>
              <a:buChar char="•"/>
            </a:pPr>
            <a:endParaRPr lang="en-IN" sz="2000" dirty="0">
              <a:solidFill>
                <a:srgbClr val="FFFFFF"/>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000" dirty="0">
                <a:solidFill>
                  <a:srgbClr val="FFFFFF"/>
                </a:solidFill>
                <a:latin typeface="Times New Roman" panose="02020603050405020304" pitchFamily="18" charset="0"/>
                <a:cs typeface="Times New Roman" panose="02020603050405020304" pitchFamily="18" charset="0"/>
              </a:rPr>
              <a:t>Face recognition is a technique used to identify a person from an image or a video feed.</a:t>
            </a:r>
          </a:p>
          <a:p>
            <a:pPr marL="342900" indent="-342900">
              <a:buFont typeface="Arial" panose="020B0604020202020204" pitchFamily="34" charset="0"/>
              <a:buChar char="•"/>
            </a:pPr>
            <a:endParaRPr lang="en-IN" sz="2000" dirty="0">
              <a:solidFill>
                <a:srgbClr val="FFFFFF"/>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000" dirty="0">
                <a:solidFill>
                  <a:srgbClr val="FFFFFF"/>
                </a:solidFill>
                <a:latin typeface="Times New Roman" panose="02020603050405020304" pitchFamily="18" charset="0"/>
                <a:cs typeface="Times New Roman" panose="02020603050405020304" pitchFamily="18" charset="0"/>
              </a:rPr>
              <a:t>For the system a “RASPBERRY PI 4” has been used along with a camera module attached to it.</a:t>
            </a:r>
          </a:p>
          <a:p>
            <a:endParaRPr lang="en-IN" sz="2000" dirty="0">
              <a:solidFill>
                <a:srgbClr val="FFFFFF"/>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000" dirty="0">
                <a:solidFill>
                  <a:srgbClr val="FFFFFF"/>
                </a:solidFill>
                <a:latin typeface="Times New Roman" panose="02020603050405020304" pitchFamily="18" charset="0"/>
                <a:cs typeface="Times New Roman" panose="02020603050405020304" pitchFamily="18" charset="0"/>
              </a:rPr>
              <a:t>Raspberry pi is a low cost, high performance microcontroller. Has its own RAM, USB ports, HDMI ports and micro SD card slot.</a:t>
            </a:r>
          </a:p>
        </p:txBody>
      </p:sp>
      <p:sp>
        <p:nvSpPr>
          <p:cNvPr id="18" name="TextBox 17">
            <a:extLst>
              <a:ext uri="{FF2B5EF4-FFF2-40B4-BE49-F238E27FC236}">
                <a16:creationId xmlns:a16="http://schemas.microsoft.com/office/drawing/2014/main" id="{89588E3A-DDC8-BAE3-1F4E-DFB4F92A812C}"/>
              </a:ext>
            </a:extLst>
          </p:cNvPr>
          <p:cNvSpPr txBox="1"/>
          <p:nvPr/>
        </p:nvSpPr>
        <p:spPr>
          <a:xfrm>
            <a:off x="606490" y="877078"/>
            <a:ext cx="8798767" cy="584775"/>
          </a:xfrm>
          <a:prstGeom prst="rect">
            <a:avLst/>
          </a:prstGeom>
          <a:noFill/>
        </p:spPr>
        <p:txBody>
          <a:bodyPr wrap="square" rtlCol="0">
            <a:spAutoFit/>
          </a:bodyPr>
          <a:lstStyle/>
          <a:p>
            <a:r>
              <a:rPr lang="en-IN" sz="3200" dirty="0">
                <a:solidFill>
                  <a:schemeClr val="accent1">
                    <a:lumMod val="50000"/>
                  </a:schemeClr>
                </a:solidFill>
                <a:latin typeface="Times New Roman" panose="02020603050405020304" pitchFamily="18" charset="0"/>
                <a:cs typeface="Times New Roman" panose="02020603050405020304" pitchFamily="18" charset="0"/>
              </a:rPr>
              <a:t>Introduction</a:t>
            </a:r>
          </a:p>
        </p:txBody>
      </p:sp>
    </p:spTree>
    <p:extLst>
      <p:ext uri="{BB962C8B-B14F-4D97-AF65-F5344CB8AC3E}">
        <p14:creationId xmlns:p14="http://schemas.microsoft.com/office/powerpoint/2010/main" val="12506343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4266FE3-98DD-9664-100C-1D7B7B277EDD}"/>
              </a:ext>
            </a:extLst>
          </p:cNvPr>
          <p:cNvSpPr txBox="1"/>
          <p:nvPr/>
        </p:nvSpPr>
        <p:spPr>
          <a:xfrm>
            <a:off x="836645" y="703555"/>
            <a:ext cx="11551298" cy="584775"/>
          </a:xfrm>
          <a:prstGeom prst="rect">
            <a:avLst/>
          </a:prstGeom>
          <a:noFill/>
        </p:spPr>
        <p:txBody>
          <a:bodyPr wrap="square" rtlCol="0">
            <a:spAutoFit/>
          </a:bodyPr>
          <a:lstStyle/>
          <a:p>
            <a:r>
              <a:rPr lang="en-IN" sz="3200" dirty="0">
                <a:solidFill>
                  <a:schemeClr val="accent1">
                    <a:lumMod val="50000"/>
                  </a:schemeClr>
                </a:solidFill>
                <a:latin typeface="Times New Roman" panose="02020603050405020304" pitchFamily="18" charset="0"/>
                <a:cs typeface="Times New Roman" panose="02020603050405020304" pitchFamily="18" charset="0"/>
              </a:rPr>
              <a:t>Programming language</a:t>
            </a:r>
          </a:p>
        </p:txBody>
      </p:sp>
      <p:sp>
        <p:nvSpPr>
          <p:cNvPr id="9" name="TextBox 8">
            <a:extLst>
              <a:ext uri="{FF2B5EF4-FFF2-40B4-BE49-F238E27FC236}">
                <a16:creationId xmlns:a16="http://schemas.microsoft.com/office/drawing/2014/main" id="{33605B19-74E0-6746-0EBC-32E50584FE58}"/>
              </a:ext>
            </a:extLst>
          </p:cNvPr>
          <p:cNvSpPr txBox="1"/>
          <p:nvPr/>
        </p:nvSpPr>
        <p:spPr>
          <a:xfrm>
            <a:off x="836645" y="1698877"/>
            <a:ext cx="11355355" cy="5324535"/>
          </a:xfrm>
          <a:prstGeom prst="rect">
            <a:avLst/>
          </a:prstGeom>
          <a:noFill/>
        </p:spPr>
        <p:txBody>
          <a:bodyPr wrap="square" rtlCol="0">
            <a:spAutoFit/>
          </a:bodyPr>
          <a:lstStyle/>
          <a:p>
            <a:r>
              <a:rPr lang="en-IN" sz="2000" dirty="0">
                <a:solidFill>
                  <a:srgbClr val="FFFFFF"/>
                </a:solidFill>
                <a:latin typeface="Times New Roman" panose="02020603050405020304" pitchFamily="18" charset="0"/>
                <a:cs typeface="Times New Roman" panose="02020603050405020304" pitchFamily="18" charset="0"/>
              </a:rPr>
              <a:t>Python:</a:t>
            </a:r>
          </a:p>
          <a:p>
            <a:pPr marL="342900" indent="-342900">
              <a:buFont typeface="Arial" panose="020B0604020202020204" pitchFamily="34" charset="0"/>
              <a:buChar char="•"/>
            </a:pPr>
            <a:r>
              <a:rPr lang="en-IN" sz="2000" dirty="0">
                <a:solidFill>
                  <a:srgbClr val="FFFFFF"/>
                </a:solidFill>
                <a:latin typeface="Times New Roman" panose="02020603050405020304" pitchFamily="18" charset="0"/>
                <a:cs typeface="Times New Roman" panose="02020603050405020304" pitchFamily="18" charset="0"/>
              </a:rPr>
              <a:t>Python is a high-level, general-purpose programming language. Its design philosophy emphasizes code readability with the use of significant indentation.</a:t>
            </a:r>
          </a:p>
          <a:p>
            <a:pPr marL="342900" indent="-342900">
              <a:buFont typeface="Arial" panose="020B0604020202020204" pitchFamily="34" charset="0"/>
              <a:buChar char="•"/>
            </a:pPr>
            <a:r>
              <a:rPr lang="en-IN" sz="2000" dirty="0">
                <a:solidFill>
                  <a:srgbClr val="FFFFFF"/>
                </a:solidFill>
                <a:latin typeface="Times New Roman" panose="02020603050405020304" pitchFamily="18" charset="0"/>
                <a:cs typeface="Times New Roman" panose="02020603050405020304" pitchFamily="18" charset="0"/>
              </a:rPr>
              <a:t>It was created by “Guido van Rossum, and released in 1991.</a:t>
            </a:r>
          </a:p>
          <a:p>
            <a:pPr marL="342900" indent="-342900">
              <a:buFont typeface="Arial" panose="020B0604020202020204" pitchFamily="34" charset="0"/>
              <a:buChar char="•"/>
            </a:pPr>
            <a:r>
              <a:rPr lang="en-IN" sz="2000" dirty="0">
                <a:solidFill>
                  <a:srgbClr val="FFFFFF"/>
                </a:solidFill>
                <a:latin typeface="Times New Roman" panose="02020603050405020304" pitchFamily="18" charset="0"/>
                <a:cs typeface="Times New Roman" panose="02020603050405020304" pitchFamily="18" charset="0"/>
              </a:rPr>
              <a:t>Python is dynamically-typed and garbage-collected.</a:t>
            </a:r>
          </a:p>
          <a:p>
            <a:pPr marL="342900" indent="-342900">
              <a:buFont typeface="Arial" panose="020B0604020202020204" pitchFamily="34" charset="0"/>
              <a:buChar char="•"/>
            </a:pPr>
            <a:r>
              <a:rPr lang="en-IN" sz="2000" dirty="0">
                <a:solidFill>
                  <a:srgbClr val="FFFFFF"/>
                </a:solidFill>
                <a:latin typeface="Times New Roman" panose="02020603050405020304" pitchFamily="18" charset="0"/>
                <a:cs typeface="Times New Roman" panose="02020603050405020304" pitchFamily="18" charset="0"/>
              </a:rPr>
              <a:t>Python 3.9.13 is the latest 3.9 version, and for now 3.9 will only get security updates.</a:t>
            </a:r>
          </a:p>
          <a:p>
            <a:r>
              <a:rPr lang="en-IN" sz="2000" dirty="0">
                <a:solidFill>
                  <a:srgbClr val="FFFFFF"/>
                </a:solidFill>
                <a:latin typeface="Times New Roman" panose="02020603050405020304" pitchFamily="18" charset="0"/>
                <a:cs typeface="Times New Roman" panose="02020603050405020304" pitchFamily="18" charset="0"/>
              </a:rPr>
              <a:t>Features:</a:t>
            </a:r>
          </a:p>
          <a:p>
            <a:pPr marL="457200" indent="-457200">
              <a:buFont typeface="+mj-lt"/>
              <a:buAutoNum type="arabicPeriod"/>
            </a:pPr>
            <a:r>
              <a:rPr lang="en-IN" sz="2000" dirty="0">
                <a:solidFill>
                  <a:srgbClr val="FFFFFF"/>
                </a:solidFill>
                <a:latin typeface="Times New Roman" panose="02020603050405020304" pitchFamily="18" charset="0"/>
                <a:cs typeface="Times New Roman" panose="02020603050405020304" pitchFamily="18" charset="0"/>
              </a:rPr>
              <a:t>Free and Open Source</a:t>
            </a:r>
          </a:p>
          <a:p>
            <a:pPr marL="457200" indent="-457200">
              <a:buFont typeface="+mj-lt"/>
              <a:buAutoNum type="arabicPeriod"/>
            </a:pPr>
            <a:r>
              <a:rPr lang="en-IN" sz="2000" dirty="0">
                <a:solidFill>
                  <a:srgbClr val="FFFFFF"/>
                </a:solidFill>
                <a:latin typeface="Times New Roman" panose="02020603050405020304" pitchFamily="18" charset="0"/>
                <a:cs typeface="Times New Roman" panose="02020603050405020304" pitchFamily="18" charset="0"/>
              </a:rPr>
              <a:t>Easy to Code and Read</a:t>
            </a:r>
          </a:p>
          <a:p>
            <a:pPr marL="457200" indent="-457200">
              <a:buFont typeface="+mj-lt"/>
              <a:buAutoNum type="arabicPeriod"/>
            </a:pPr>
            <a:r>
              <a:rPr lang="en-IN" sz="2000" dirty="0">
                <a:solidFill>
                  <a:srgbClr val="FFFFFF"/>
                </a:solidFill>
                <a:latin typeface="Times New Roman" panose="02020603050405020304" pitchFamily="18" charset="0"/>
                <a:cs typeface="Times New Roman" panose="02020603050405020304" pitchFamily="18" charset="0"/>
              </a:rPr>
              <a:t>Object-Oriented and High-Level Language</a:t>
            </a:r>
          </a:p>
          <a:p>
            <a:pPr marL="457200" indent="-457200">
              <a:buFont typeface="+mj-lt"/>
              <a:buAutoNum type="arabicPeriod"/>
            </a:pPr>
            <a:r>
              <a:rPr lang="en-IN" sz="2000" dirty="0">
                <a:solidFill>
                  <a:srgbClr val="FFFFFF"/>
                </a:solidFill>
                <a:latin typeface="Times New Roman" panose="02020603050405020304" pitchFamily="18" charset="0"/>
                <a:cs typeface="Times New Roman" panose="02020603050405020304" pitchFamily="18" charset="0"/>
              </a:rPr>
              <a:t>GUI Programming Support</a:t>
            </a:r>
          </a:p>
          <a:p>
            <a:pPr marL="457200" indent="-457200">
              <a:buFont typeface="+mj-lt"/>
              <a:buAutoNum type="arabicPeriod"/>
            </a:pPr>
            <a:r>
              <a:rPr lang="en-IN" sz="2000" dirty="0">
                <a:solidFill>
                  <a:srgbClr val="FFFFFF"/>
                </a:solidFill>
                <a:latin typeface="Times New Roman" panose="02020603050405020304" pitchFamily="18" charset="0"/>
                <a:cs typeface="Times New Roman" panose="02020603050405020304" pitchFamily="18" charset="0"/>
              </a:rPr>
              <a:t>It is a Portable, Integrated and Interpreted Language</a:t>
            </a:r>
          </a:p>
          <a:p>
            <a:pPr marL="457200" indent="-457200">
              <a:buFont typeface="+mj-lt"/>
              <a:buAutoNum type="arabicPeriod"/>
            </a:pPr>
            <a:endParaRPr lang="en-IN" sz="2000" dirty="0">
              <a:solidFill>
                <a:srgbClr val="FFFFFF"/>
              </a:solidFill>
              <a:latin typeface="Times New Roman" panose="02020603050405020304" pitchFamily="18" charset="0"/>
              <a:cs typeface="Times New Roman" panose="02020603050405020304" pitchFamily="18" charset="0"/>
            </a:endParaRPr>
          </a:p>
          <a:p>
            <a:pPr marL="457200" indent="-457200">
              <a:buFont typeface="+mj-lt"/>
              <a:buAutoNum type="arabicPeriod"/>
            </a:pPr>
            <a:endParaRPr lang="en-IN" sz="2000" dirty="0">
              <a:solidFill>
                <a:srgbClr val="FFFFFF"/>
              </a:solidFill>
              <a:latin typeface="Times New Roman" panose="02020603050405020304" pitchFamily="18" charset="0"/>
              <a:cs typeface="Times New Roman" panose="02020603050405020304" pitchFamily="18" charset="0"/>
            </a:endParaRPr>
          </a:p>
          <a:p>
            <a:pPr marL="457200" indent="-457200">
              <a:buFont typeface="+mj-lt"/>
              <a:buAutoNum type="arabicPeriod"/>
            </a:pPr>
            <a:endParaRPr lang="en-IN" sz="2000" dirty="0">
              <a:solidFill>
                <a:schemeClr val="accent3">
                  <a:lumMod val="60000"/>
                  <a:lumOff val="40000"/>
                </a:schemeClr>
              </a:solidFill>
              <a:latin typeface="Times New Roman" panose="02020603050405020304" pitchFamily="18" charset="0"/>
              <a:cs typeface="Times New Roman" panose="02020603050405020304" pitchFamily="18" charset="0"/>
            </a:endParaRPr>
          </a:p>
          <a:p>
            <a:endParaRPr lang="en-IN" sz="2000" dirty="0">
              <a:solidFill>
                <a:schemeClr val="accent3">
                  <a:lumMod val="60000"/>
                  <a:lumOff val="40000"/>
                </a:schemeClr>
              </a:solidFill>
              <a:latin typeface="Times New Roman" panose="02020603050405020304" pitchFamily="18" charset="0"/>
              <a:cs typeface="Times New Roman" panose="02020603050405020304" pitchFamily="18" charset="0"/>
            </a:endParaRPr>
          </a:p>
          <a:p>
            <a:endParaRPr lang="en-IN" sz="2000" dirty="0">
              <a:solidFill>
                <a:schemeClr val="accent3">
                  <a:lumMod val="60000"/>
                  <a:lumOff val="4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586455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85000">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0729236-EB07-5E3F-6991-FC0B38365167}"/>
              </a:ext>
            </a:extLst>
          </p:cNvPr>
          <p:cNvPicPr>
            <a:picLocks noChangeAspect="1"/>
          </p:cNvPicPr>
          <p:nvPr/>
        </p:nvPicPr>
        <p:blipFill>
          <a:blip r:embed="rId2">
            <a:alphaModFix amt="89000"/>
          </a:blip>
          <a:stretch>
            <a:fillRect/>
          </a:stretch>
        </p:blipFill>
        <p:spPr>
          <a:xfrm>
            <a:off x="6974381" y="1845621"/>
            <a:ext cx="4823677" cy="3080825"/>
          </a:xfrm>
          <a:prstGeom prst="rect">
            <a:avLst/>
          </a:prstGeom>
          <a:effectLst/>
        </p:spPr>
      </p:pic>
      <p:sp>
        <p:nvSpPr>
          <p:cNvPr id="20" name="TextBox 19">
            <a:extLst>
              <a:ext uri="{FF2B5EF4-FFF2-40B4-BE49-F238E27FC236}">
                <a16:creationId xmlns:a16="http://schemas.microsoft.com/office/drawing/2014/main" id="{B6D7C5CB-B32D-AD92-4E68-8ED36065938E}"/>
              </a:ext>
            </a:extLst>
          </p:cNvPr>
          <p:cNvSpPr txBox="1"/>
          <p:nvPr/>
        </p:nvSpPr>
        <p:spPr>
          <a:xfrm>
            <a:off x="292356" y="1845621"/>
            <a:ext cx="10475168" cy="830997"/>
          </a:xfrm>
          <a:prstGeom prst="rect">
            <a:avLst/>
          </a:prstGeom>
          <a:noFill/>
        </p:spPr>
        <p:txBody>
          <a:bodyPr wrap="square" rtlCol="0">
            <a:spAutoFit/>
          </a:bodyPr>
          <a:lstStyle/>
          <a:p>
            <a:r>
              <a:rPr lang="en-IN" sz="2800" b="1" dirty="0">
                <a:solidFill>
                  <a:srgbClr val="FFFFFF"/>
                </a:solidFill>
                <a:latin typeface="Times New Roman" panose="02020603050405020304" pitchFamily="18" charset="0"/>
                <a:cs typeface="Times New Roman" panose="02020603050405020304" pitchFamily="18" charset="0"/>
              </a:rPr>
              <a:t> </a:t>
            </a:r>
            <a:r>
              <a:rPr lang="en-IN" sz="2800" b="1" dirty="0">
                <a:solidFill>
                  <a:schemeClr val="accent1">
                    <a:lumMod val="40000"/>
                    <a:lumOff val="60000"/>
                  </a:schemeClr>
                </a:solidFill>
                <a:latin typeface="Times New Roman" panose="02020603050405020304" pitchFamily="18" charset="0"/>
                <a:cs typeface="Times New Roman" panose="02020603050405020304" pitchFamily="18" charset="0"/>
              </a:rPr>
              <a:t> Components:</a:t>
            </a:r>
          </a:p>
          <a:p>
            <a:pPr marL="342900" indent="-342900">
              <a:buFont typeface="Wingdings" panose="05000000000000000000" pitchFamily="2" charset="2"/>
              <a:buChar char="§"/>
            </a:pPr>
            <a:endParaRPr lang="en-IN" sz="2000" dirty="0">
              <a:solidFill>
                <a:srgbClr val="FFFFFF"/>
              </a:solidFill>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229BE24C-8441-6062-63CF-AAB1D803FCCB}"/>
              </a:ext>
            </a:extLst>
          </p:cNvPr>
          <p:cNvSpPr txBox="1"/>
          <p:nvPr/>
        </p:nvSpPr>
        <p:spPr>
          <a:xfrm>
            <a:off x="942493" y="2441004"/>
            <a:ext cx="10730204" cy="2831544"/>
          </a:xfrm>
          <a:prstGeom prst="rect">
            <a:avLst/>
          </a:prstGeom>
          <a:noFill/>
        </p:spPr>
        <p:txBody>
          <a:bodyPr wrap="square" rtlCol="0">
            <a:spAutoFit/>
          </a:bodyPr>
          <a:lstStyle/>
          <a:p>
            <a:pPr marL="285750" indent="-285750">
              <a:buFont typeface="Arial" panose="020B0604020202020204" pitchFamily="34" charset="0"/>
              <a:buChar char="•"/>
            </a:pPr>
            <a:r>
              <a:rPr lang="en-US" sz="3200" dirty="0">
                <a:solidFill>
                  <a:schemeClr val="bg1"/>
                </a:solidFill>
                <a:latin typeface="Times New Roman" panose="02020603050405020304" pitchFamily="18" charset="0"/>
                <a:cs typeface="Times New Roman" panose="02020603050405020304" pitchFamily="18" charset="0"/>
              </a:rPr>
              <a:t>Raspberry pi 4 Model B</a:t>
            </a:r>
          </a:p>
          <a:p>
            <a:pPr marL="285750" indent="-285750">
              <a:buFont typeface="Arial" panose="020B0604020202020204" pitchFamily="34" charset="0"/>
              <a:buChar char="•"/>
            </a:pPr>
            <a:r>
              <a:rPr lang="en-US" sz="3200" dirty="0">
                <a:solidFill>
                  <a:schemeClr val="bg1"/>
                </a:solidFill>
                <a:latin typeface="Times New Roman" panose="02020603050405020304" pitchFamily="18" charset="0"/>
                <a:cs typeface="Times New Roman" panose="02020603050405020304" pitchFamily="18" charset="0"/>
              </a:rPr>
              <a:t>Pi camera/ Web Camera</a:t>
            </a:r>
          </a:p>
          <a:p>
            <a:pPr marL="285750" indent="-285750">
              <a:buFont typeface="Arial" panose="020B0604020202020204" pitchFamily="34" charset="0"/>
              <a:buChar char="•"/>
            </a:pPr>
            <a:r>
              <a:rPr lang="en-US" sz="3200" dirty="0">
                <a:solidFill>
                  <a:schemeClr val="bg1"/>
                </a:solidFill>
                <a:latin typeface="Times New Roman" panose="02020603050405020304" pitchFamily="18" charset="0"/>
                <a:cs typeface="Times New Roman" panose="02020603050405020304" pitchFamily="18" charset="0"/>
              </a:rPr>
              <a:t>Active buzzer alarm module</a:t>
            </a:r>
          </a:p>
          <a:p>
            <a:pPr marL="285750" indent="-285750">
              <a:buFont typeface="Arial" panose="020B0604020202020204" pitchFamily="34" charset="0"/>
              <a:buChar char="•"/>
            </a:pPr>
            <a:r>
              <a:rPr lang="en-US" sz="3200" dirty="0">
                <a:solidFill>
                  <a:schemeClr val="bg1"/>
                </a:solidFill>
                <a:latin typeface="Times New Roman" panose="02020603050405020304" pitchFamily="18" charset="0"/>
                <a:cs typeface="Times New Roman" panose="02020603050405020304" pitchFamily="18" charset="0"/>
              </a:rPr>
              <a:t>Travel Adapter</a:t>
            </a:r>
          </a:p>
          <a:p>
            <a:pPr marL="285750" indent="-285750">
              <a:buFont typeface="Arial" panose="020B0604020202020204" pitchFamily="34" charset="0"/>
              <a:buChar char="•"/>
            </a:pPr>
            <a:r>
              <a:rPr lang="en-US" sz="3200" dirty="0">
                <a:solidFill>
                  <a:schemeClr val="bg1"/>
                </a:solidFill>
                <a:latin typeface="Times New Roman" panose="02020603050405020304" pitchFamily="18" charset="0"/>
                <a:cs typeface="Times New Roman" panose="02020603050405020304" pitchFamily="18" charset="0"/>
              </a:rPr>
              <a:t>Keyboard and Mouse</a:t>
            </a:r>
          </a:p>
          <a:p>
            <a:pPr marL="285750" indent="-285750">
              <a:buFont typeface="Arial" panose="020B0604020202020204" pitchFamily="34" charset="0"/>
              <a:buChar char="•"/>
            </a:pPr>
            <a:endParaRPr lang="en-IN" dirty="0">
              <a:solidFill>
                <a:schemeClr val="bg1"/>
              </a:solidFill>
            </a:endParaRPr>
          </a:p>
        </p:txBody>
      </p:sp>
    </p:spTree>
    <p:extLst>
      <p:ext uri="{BB962C8B-B14F-4D97-AF65-F5344CB8AC3E}">
        <p14:creationId xmlns:p14="http://schemas.microsoft.com/office/powerpoint/2010/main" val="39992717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E4606717-2662-AED1-6C26-C5AC265EC0F3}"/>
              </a:ext>
            </a:extLst>
          </p:cNvPr>
          <p:cNvPicPr>
            <a:picLocks noChangeAspect="1"/>
          </p:cNvPicPr>
          <p:nvPr/>
        </p:nvPicPr>
        <p:blipFill rotWithShape="1">
          <a:blip r:embed="rId2"/>
          <a:srcRect l="4869" t="18692" r="4075" b="18049"/>
          <a:stretch/>
        </p:blipFill>
        <p:spPr>
          <a:xfrm>
            <a:off x="3073487" y="14748"/>
            <a:ext cx="6435258" cy="3933705"/>
          </a:xfrm>
          <a:prstGeom prst="rect">
            <a:avLst/>
          </a:prstGeom>
        </p:spPr>
      </p:pic>
      <p:pic>
        <p:nvPicPr>
          <p:cNvPr id="18" name="Picture 17">
            <a:extLst>
              <a:ext uri="{FF2B5EF4-FFF2-40B4-BE49-F238E27FC236}">
                <a16:creationId xmlns:a16="http://schemas.microsoft.com/office/drawing/2014/main" id="{2752027A-D351-95D7-913C-79A1D56F52AA}"/>
              </a:ext>
            </a:extLst>
          </p:cNvPr>
          <p:cNvPicPr>
            <a:picLocks noChangeAspect="1"/>
          </p:cNvPicPr>
          <p:nvPr/>
        </p:nvPicPr>
        <p:blipFill>
          <a:blip r:embed="rId3"/>
          <a:stretch>
            <a:fillRect/>
          </a:stretch>
        </p:blipFill>
        <p:spPr>
          <a:xfrm>
            <a:off x="8287980" y="4556339"/>
            <a:ext cx="2095496" cy="1892314"/>
          </a:xfrm>
          <a:prstGeom prst="rect">
            <a:avLst/>
          </a:prstGeom>
        </p:spPr>
      </p:pic>
      <p:pic>
        <p:nvPicPr>
          <p:cNvPr id="19" name="Picture 18">
            <a:extLst>
              <a:ext uri="{FF2B5EF4-FFF2-40B4-BE49-F238E27FC236}">
                <a16:creationId xmlns:a16="http://schemas.microsoft.com/office/drawing/2014/main" id="{CD7BD066-B72A-17F5-0067-0C9B24A38DE0}"/>
              </a:ext>
            </a:extLst>
          </p:cNvPr>
          <p:cNvPicPr>
            <a:picLocks noChangeAspect="1"/>
          </p:cNvPicPr>
          <p:nvPr/>
        </p:nvPicPr>
        <p:blipFill>
          <a:blip r:embed="rId4"/>
          <a:stretch>
            <a:fillRect/>
          </a:stretch>
        </p:blipFill>
        <p:spPr>
          <a:xfrm>
            <a:off x="2067725" y="4556339"/>
            <a:ext cx="1974472" cy="1892314"/>
          </a:xfrm>
          <a:prstGeom prst="rect">
            <a:avLst/>
          </a:prstGeom>
        </p:spPr>
      </p:pic>
      <p:sp>
        <p:nvSpPr>
          <p:cNvPr id="20" name="TextBox 19">
            <a:extLst>
              <a:ext uri="{FF2B5EF4-FFF2-40B4-BE49-F238E27FC236}">
                <a16:creationId xmlns:a16="http://schemas.microsoft.com/office/drawing/2014/main" id="{D22D2B6B-3B51-A3D3-5983-18179152C33D}"/>
              </a:ext>
            </a:extLst>
          </p:cNvPr>
          <p:cNvSpPr txBox="1"/>
          <p:nvPr/>
        </p:nvSpPr>
        <p:spPr>
          <a:xfrm>
            <a:off x="5014452" y="4004498"/>
            <a:ext cx="10950677" cy="369332"/>
          </a:xfrm>
          <a:prstGeom prst="rect">
            <a:avLst/>
          </a:prstGeom>
          <a:noFill/>
        </p:spPr>
        <p:txBody>
          <a:bodyPr wrap="square" rtlCol="0">
            <a:spAutoFit/>
          </a:bodyPr>
          <a:lstStyle/>
          <a:p>
            <a:r>
              <a:rPr lang="en-IN" dirty="0">
                <a:solidFill>
                  <a:schemeClr val="bg1">
                    <a:lumMod val="95000"/>
                  </a:schemeClr>
                </a:solidFill>
                <a:latin typeface="Times New Roman" panose="02020603050405020304" pitchFamily="18" charset="0"/>
                <a:cs typeface="Times New Roman" panose="02020603050405020304" pitchFamily="18" charset="0"/>
              </a:rPr>
              <a:t>Raspberry Pi 4 Model B    </a:t>
            </a:r>
          </a:p>
        </p:txBody>
      </p:sp>
      <p:sp>
        <p:nvSpPr>
          <p:cNvPr id="21" name="TextBox 20">
            <a:extLst>
              <a:ext uri="{FF2B5EF4-FFF2-40B4-BE49-F238E27FC236}">
                <a16:creationId xmlns:a16="http://schemas.microsoft.com/office/drawing/2014/main" id="{30AEB2E6-A2FF-C499-7360-4457CFD8A342}"/>
              </a:ext>
            </a:extLst>
          </p:cNvPr>
          <p:cNvSpPr txBox="1"/>
          <p:nvPr/>
        </p:nvSpPr>
        <p:spPr>
          <a:xfrm>
            <a:off x="2730912" y="6448653"/>
            <a:ext cx="1641987" cy="338554"/>
          </a:xfrm>
          <a:prstGeom prst="rect">
            <a:avLst/>
          </a:prstGeom>
          <a:noFill/>
        </p:spPr>
        <p:txBody>
          <a:bodyPr wrap="square" rtlCol="0">
            <a:spAutoFit/>
          </a:bodyPr>
          <a:lstStyle/>
          <a:p>
            <a:r>
              <a:rPr lang="en-IN" sz="1600" dirty="0">
                <a:solidFill>
                  <a:schemeClr val="bg1">
                    <a:lumMod val="95000"/>
                  </a:schemeClr>
                </a:solidFill>
                <a:latin typeface="Times New Roman" panose="02020603050405020304" pitchFamily="18" charset="0"/>
                <a:cs typeface="Times New Roman" panose="02020603050405020304" pitchFamily="18" charset="0"/>
              </a:rPr>
              <a:t>Buzzer</a:t>
            </a:r>
            <a:endParaRPr lang="en-IN" dirty="0">
              <a:solidFill>
                <a:schemeClr val="bg1">
                  <a:lumMod val="95000"/>
                </a:schemeClr>
              </a:solidFill>
              <a:latin typeface="Times New Roman" panose="02020603050405020304" pitchFamily="18" charset="0"/>
              <a:cs typeface="Times New Roman" panose="02020603050405020304" pitchFamily="18" charset="0"/>
            </a:endParaRPr>
          </a:p>
        </p:txBody>
      </p:sp>
      <p:sp>
        <p:nvSpPr>
          <p:cNvPr id="22" name="TextBox 21">
            <a:extLst>
              <a:ext uri="{FF2B5EF4-FFF2-40B4-BE49-F238E27FC236}">
                <a16:creationId xmlns:a16="http://schemas.microsoft.com/office/drawing/2014/main" id="{66EC9599-4489-27CD-6A12-1FA1827243FA}"/>
              </a:ext>
            </a:extLst>
          </p:cNvPr>
          <p:cNvSpPr txBox="1"/>
          <p:nvPr/>
        </p:nvSpPr>
        <p:spPr>
          <a:xfrm>
            <a:off x="8731044" y="6448653"/>
            <a:ext cx="1445341" cy="338554"/>
          </a:xfrm>
          <a:prstGeom prst="rect">
            <a:avLst/>
          </a:prstGeom>
          <a:noFill/>
        </p:spPr>
        <p:txBody>
          <a:bodyPr wrap="square" rtlCol="0">
            <a:spAutoFit/>
          </a:bodyPr>
          <a:lstStyle/>
          <a:p>
            <a:r>
              <a:rPr lang="en-IN" sz="1600" dirty="0">
                <a:solidFill>
                  <a:schemeClr val="bg1">
                    <a:lumMod val="95000"/>
                  </a:schemeClr>
                </a:solidFill>
                <a:latin typeface="Times New Roman" panose="02020603050405020304" pitchFamily="18" charset="0"/>
                <a:cs typeface="Times New Roman" panose="02020603050405020304" pitchFamily="18" charset="0"/>
              </a:rPr>
              <a:t>Pi Camera</a:t>
            </a:r>
          </a:p>
        </p:txBody>
      </p:sp>
      <p:pic>
        <p:nvPicPr>
          <p:cNvPr id="24" name="Picture 23">
            <a:extLst>
              <a:ext uri="{FF2B5EF4-FFF2-40B4-BE49-F238E27FC236}">
                <a16:creationId xmlns:a16="http://schemas.microsoft.com/office/drawing/2014/main" id="{A7DCCE9C-181D-25D9-1128-7026D9DF88AD}"/>
              </a:ext>
            </a:extLst>
          </p:cNvPr>
          <p:cNvPicPr>
            <a:picLocks noChangeAspect="1"/>
          </p:cNvPicPr>
          <p:nvPr/>
        </p:nvPicPr>
        <p:blipFill>
          <a:blip r:embed="rId5"/>
          <a:stretch>
            <a:fillRect/>
          </a:stretch>
        </p:blipFill>
        <p:spPr>
          <a:xfrm>
            <a:off x="5275112" y="4556338"/>
            <a:ext cx="1962161" cy="1892315"/>
          </a:xfrm>
          <a:prstGeom prst="rect">
            <a:avLst/>
          </a:prstGeom>
        </p:spPr>
      </p:pic>
      <p:sp>
        <p:nvSpPr>
          <p:cNvPr id="25" name="TextBox 24">
            <a:extLst>
              <a:ext uri="{FF2B5EF4-FFF2-40B4-BE49-F238E27FC236}">
                <a16:creationId xmlns:a16="http://schemas.microsoft.com/office/drawing/2014/main" id="{9815CA7B-29B3-9996-CB0F-3E58DFA30219}"/>
              </a:ext>
            </a:extLst>
          </p:cNvPr>
          <p:cNvSpPr txBox="1"/>
          <p:nvPr/>
        </p:nvSpPr>
        <p:spPr>
          <a:xfrm>
            <a:off x="5605814" y="6448653"/>
            <a:ext cx="1892315" cy="338554"/>
          </a:xfrm>
          <a:prstGeom prst="rect">
            <a:avLst/>
          </a:prstGeom>
          <a:noFill/>
        </p:spPr>
        <p:txBody>
          <a:bodyPr wrap="square" rtlCol="0">
            <a:spAutoFit/>
          </a:bodyPr>
          <a:lstStyle/>
          <a:p>
            <a:r>
              <a:rPr lang="en-IN" sz="1600" dirty="0">
                <a:solidFill>
                  <a:schemeClr val="bg1">
                    <a:lumMod val="95000"/>
                  </a:schemeClr>
                </a:solidFill>
                <a:latin typeface="Times New Roman" panose="02020603050405020304" pitchFamily="18" charset="0"/>
                <a:cs typeface="Times New Roman" panose="02020603050405020304" pitchFamily="18" charset="0"/>
              </a:rPr>
              <a:t>Travel Adapter</a:t>
            </a:r>
          </a:p>
        </p:txBody>
      </p:sp>
    </p:spTree>
    <p:extLst>
      <p:ext uri="{BB962C8B-B14F-4D97-AF65-F5344CB8AC3E}">
        <p14:creationId xmlns:p14="http://schemas.microsoft.com/office/powerpoint/2010/main" val="870377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76A80B-5DCC-2B0F-29B4-7C65703E9738}"/>
              </a:ext>
            </a:extLst>
          </p:cNvPr>
          <p:cNvSpPr txBox="1"/>
          <p:nvPr/>
        </p:nvSpPr>
        <p:spPr>
          <a:xfrm>
            <a:off x="615820" y="550506"/>
            <a:ext cx="11355355" cy="584775"/>
          </a:xfrm>
          <a:prstGeom prst="rect">
            <a:avLst/>
          </a:prstGeom>
          <a:noFill/>
        </p:spPr>
        <p:txBody>
          <a:bodyPr wrap="square" rtlCol="0">
            <a:spAutoFit/>
          </a:bodyPr>
          <a:lstStyle/>
          <a:p>
            <a:r>
              <a:rPr lang="en-US" sz="3200" dirty="0">
                <a:solidFill>
                  <a:schemeClr val="accent1">
                    <a:lumMod val="50000"/>
                  </a:schemeClr>
                </a:solidFill>
                <a:latin typeface="Times New Roman" panose="02020603050405020304" pitchFamily="18" charset="0"/>
                <a:cs typeface="Times New Roman" panose="02020603050405020304" pitchFamily="18" charset="0"/>
              </a:rPr>
              <a:t>Specification</a:t>
            </a:r>
            <a:endParaRPr lang="en-IN" sz="3200"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4683705A-025F-78E4-7D2F-529A06C832A2}"/>
              </a:ext>
            </a:extLst>
          </p:cNvPr>
          <p:cNvSpPr txBox="1"/>
          <p:nvPr/>
        </p:nvSpPr>
        <p:spPr>
          <a:xfrm>
            <a:off x="615820" y="1287625"/>
            <a:ext cx="11224727" cy="3477875"/>
          </a:xfrm>
          <a:prstGeom prst="rect">
            <a:avLst/>
          </a:prstGeom>
          <a:noFill/>
        </p:spPr>
        <p:txBody>
          <a:bodyPr wrap="square" rtlCol="0">
            <a:spAutoFit/>
          </a:bodyPr>
          <a:lstStyle/>
          <a:p>
            <a:r>
              <a:rPr lang="en-IN" sz="2000" dirty="0">
                <a:solidFill>
                  <a:srgbClr val="FFFFFF"/>
                </a:solidFill>
                <a:latin typeface="Times New Roman" panose="02020603050405020304" pitchFamily="18" charset="0"/>
                <a:cs typeface="Times New Roman" panose="02020603050405020304" pitchFamily="18" charset="0"/>
              </a:rPr>
              <a:t>1. 1GB/2GB/4GB Variants</a:t>
            </a:r>
          </a:p>
          <a:p>
            <a:pPr marL="457200" indent="-457200">
              <a:buAutoNum type="arabicPeriod"/>
            </a:pPr>
            <a:endParaRPr lang="en-IN" sz="2000" dirty="0">
              <a:solidFill>
                <a:srgbClr val="FFFFFF"/>
              </a:solidFill>
              <a:latin typeface="Times New Roman" panose="02020603050405020304" pitchFamily="18" charset="0"/>
              <a:cs typeface="Times New Roman" panose="02020603050405020304" pitchFamily="18" charset="0"/>
            </a:endParaRPr>
          </a:p>
          <a:p>
            <a:r>
              <a:rPr lang="en-IN" sz="2000" dirty="0">
                <a:solidFill>
                  <a:srgbClr val="FFFFFF"/>
                </a:solidFill>
                <a:latin typeface="Times New Roman" panose="02020603050405020304" pitchFamily="18" charset="0"/>
                <a:cs typeface="Times New Roman" panose="02020603050405020304" pitchFamily="18" charset="0"/>
              </a:rPr>
              <a:t>2. Quad-Core 64-bit Broadcom 2711, Cortex A72 Processor</a:t>
            </a:r>
          </a:p>
          <a:p>
            <a:endParaRPr lang="en-IN" sz="2000" dirty="0">
              <a:solidFill>
                <a:srgbClr val="FFFFFF"/>
              </a:solidFill>
              <a:latin typeface="Times New Roman" panose="02020603050405020304" pitchFamily="18" charset="0"/>
              <a:cs typeface="Times New Roman" panose="02020603050405020304" pitchFamily="18" charset="0"/>
            </a:endParaRPr>
          </a:p>
          <a:p>
            <a:r>
              <a:rPr lang="en-IN" sz="2000" dirty="0">
                <a:solidFill>
                  <a:srgbClr val="FFFFFF"/>
                </a:solidFill>
                <a:latin typeface="Times New Roman" panose="02020603050405020304" pitchFamily="18" charset="0"/>
                <a:cs typeface="Times New Roman" panose="02020603050405020304" pitchFamily="18" charset="0"/>
              </a:rPr>
              <a:t>3. WLAN 802.11 b/g/n/ac (2,4 + 5,0 GHz)</a:t>
            </a:r>
          </a:p>
          <a:p>
            <a:endParaRPr lang="en-IN" sz="2000" dirty="0">
              <a:solidFill>
                <a:srgbClr val="FFFFFF"/>
              </a:solidFill>
              <a:latin typeface="Times New Roman" panose="02020603050405020304" pitchFamily="18" charset="0"/>
              <a:cs typeface="Times New Roman" panose="02020603050405020304" pitchFamily="18" charset="0"/>
            </a:endParaRPr>
          </a:p>
          <a:p>
            <a:r>
              <a:rPr lang="en-IN" sz="2000" dirty="0">
                <a:solidFill>
                  <a:srgbClr val="FFFFFF"/>
                </a:solidFill>
                <a:latin typeface="Times New Roman" panose="02020603050405020304" pitchFamily="18" charset="0"/>
                <a:cs typeface="Times New Roman" panose="02020603050405020304" pitchFamily="18" charset="0"/>
              </a:rPr>
              <a:t>4. LAN RJ45 10/100/1000 Mbit (Gigabit LAN over USB 3.0)</a:t>
            </a:r>
          </a:p>
          <a:p>
            <a:endParaRPr lang="en-IN" sz="2000" dirty="0">
              <a:solidFill>
                <a:srgbClr val="FFFFFF"/>
              </a:solidFill>
              <a:latin typeface="Times New Roman" panose="02020603050405020304" pitchFamily="18" charset="0"/>
              <a:cs typeface="Times New Roman" panose="02020603050405020304" pitchFamily="18" charset="0"/>
            </a:endParaRPr>
          </a:p>
          <a:p>
            <a:r>
              <a:rPr lang="en-IN" sz="2000" dirty="0">
                <a:solidFill>
                  <a:srgbClr val="FFFFFF"/>
                </a:solidFill>
                <a:latin typeface="Times New Roman" panose="02020603050405020304" pitchFamily="18" charset="0"/>
                <a:cs typeface="Times New Roman" panose="02020603050405020304" pitchFamily="18" charset="0"/>
              </a:rPr>
              <a:t>5. Operating Power 5V@3A via USB Type-C port</a:t>
            </a:r>
          </a:p>
          <a:p>
            <a:endParaRPr lang="en-IN" sz="2000" dirty="0">
              <a:solidFill>
                <a:srgbClr val="FFFFFF"/>
              </a:solidFill>
              <a:latin typeface="Times New Roman" panose="02020603050405020304" pitchFamily="18" charset="0"/>
              <a:cs typeface="Times New Roman" panose="02020603050405020304" pitchFamily="18" charset="0"/>
            </a:endParaRPr>
          </a:p>
          <a:p>
            <a:r>
              <a:rPr lang="en-IN" sz="2000" dirty="0">
                <a:solidFill>
                  <a:srgbClr val="FFFFFF"/>
                </a:solidFill>
                <a:latin typeface="Times New Roman" panose="02020603050405020304" pitchFamily="18" charset="0"/>
                <a:cs typeface="Times New Roman" panose="02020603050405020304" pitchFamily="18" charset="0"/>
              </a:rPr>
              <a:t>6. Dual-Display Micro HDMI Ports which supports H 265 Decode for 4K Video @60p</a:t>
            </a:r>
          </a:p>
        </p:txBody>
      </p:sp>
    </p:spTree>
    <p:extLst>
      <p:ext uri="{BB962C8B-B14F-4D97-AF65-F5344CB8AC3E}">
        <p14:creationId xmlns:p14="http://schemas.microsoft.com/office/powerpoint/2010/main" val="21812949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DA26FD1-B7DB-8D74-6928-88901D4C0FD7}"/>
              </a:ext>
            </a:extLst>
          </p:cNvPr>
          <p:cNvSpPr txBox="1"/>
          <p:nvPr/>
        </p:nvSpPr>
        <p:spPr>
          <a:xfrm>
            <a:off x="457200" y="494522"/>
            <a:ext cx="11271380" cy="584775"/>
          </a:xfrm>
          <a:prstGeom prst="rect">
            <a:avLst/>
          </a:prstGeom>
          <a:noFill/>
        </p:spPr>
        <p:txBody>
          <a:bodyPr wrap="square" rtlCol="0">
            <a:spAutoFit/>
          </a:bodyPr>
          <a:lstStyle/>
          <a:p>
            <a:r>
              <a:rPr lang="en-US" sz="3200" b="1" dirty="0">
                <a:solidFill>
                  <a:schemeClr val="accent1">
                    <a:lumMod val="50000"/>
                  </a:schemeClr>
                </a:solidFill>
                <a:latin typeface="Times New Roman" panose="02020603050405020304" pitchFamily="18" charset="0"/>
                <a:cs typeface="Times New Roman" panose="02020603050405020304" pitchFamily="18" charset="0"/>
              </a:rPr>
              <a:t>System Design</a:t>
            </a:r>
            <a:endParaRPr lang="en-IN" sz="3200" b="1" dirty="0">
              <a:solidFill>
                <a:schemeClr val="accent1">
                  <a:lumMod val="50000"/>
                </a:schemeClr>
              </a:solidFill>
              <a:latin typeface="Times New Roman" panose="02020603050405020304" pitchFamily="18" charset="0"/>
              <a:cs typeface="Times New Roman" panose="02020603050405020304" pitchFamily="18" charset="0"/>
            </a:endParaRPr>
          </a:p>
        </p:txBody>
      </p:sp>
      <p:pic>
        <p:nvPicPr>
          <p:cNvPr id="8" name="image1.png">
            <a:extLst>
              <a:ext uri="{FF2B5EF4-FFF2-40B4-BE49-F238E27FC236}">
                <a16:creationId xmlns:a16="http://schemas.microsoft.com/office/drawing/2014/main" id="{D784EA38-3C7B-866F-3632-4EB6735F759E}"/>
              </a:ext>
            </a:extLst>
          </p:cNvPr>
          <p:cNvPicPr>
            <a:picLocks noChangeAspect="1"/>
          </p:cNvPicPr>
          <p:nvPr/>
        </p:nvPicPr>
        <p:blipFill>
          <a:blip r:embed="rId2" cstate="print"/>
          <a:stretch>
            <a:fillRect/>
          </a:stretch>
        </p:blipFill>
        <p:spPr>
          <a:xfrm>
            <a:off x="520928" y="1356852"/>
            <a:ext cx="11150144" cy="4450495"/>
          </a:xfrm>
          <a:prstGeom prst="rect">
            <a:avLst/>
          </a:prstGeom>
        </p:spPr>
      </p:pic>
    </p:spTree>
    <p:extLst>
      <p:ext uri="{BB962C8B-B14F-4D97-AF65-F5344CB8AC3E}">
        <p14:creationId xmlns:p14="http://schemas.microsoft.com/office/powerpoint/2010/main" val="15006002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D07083A-8A6A-69F0-0AAF-DF7237B56856}"/>
              </a:ext>
            </a:extLst>
          </p:cNvPr>
          <p:cNvPicPr>
            <a:picLocks noChangeAspect="1"/>
          </p:cNvPicPr>
          <p:nvPr/>
        </p:nvPicPr>
        <p:blipFill>
          <a:blip r:embed="rId2"/>
          <a:srcRect/>
          <a:stretch/>
        </p:blipFill>
        <p:spPr>
          <a:xfrm>
            <a:off x="1032588" y="930674"/>
            <a:ext cx="4951445" cy="2212639"/>
          </a:xfrm>
          <a:prstGeom prst="rect">
            <a:avLst/>
          </a:prstGeom>
        </p:spPr>
      </p:pic>
      <p:pic>
        <p:nvPicPr>
          <p:cNvPr id="5" name="Picture 4">
            <a:extLst>
              <a:ext uri="{FF2B5EF4-FFF2-40B4-BE49-F238E27FC236}">
                <a16:creationId xmlns:a16="http://schemas.microsoft.com/office/drawing/2014/main" id="{C614907F-6F22-7D13-6D29-B0FC2C5615CF}"/>
              </a:ext>
            </a:extLst>
          </p:cNvPr>
          <p:cNvPicPr>
            <a:picLocks noChangeAspect="1"/>
          </p:cNvPicPr>
          <p:nvPr/>
        </p:nvPicPr>
        <p:blipFill>
          <a:blip r:embed="rId3"/>
          <a:stretch>
            <a:fillRect/>
          </a:stretch>
        </p:blipFill>
        <p:spPr>
          <a:xfrm>
            <a:off x="1032588" y="4536619"/>
            <a:ext cx="4951445" cy="2212639"/>
          </a:xfrm>
          <a:prstGeom prst="rect">
            <a:avLst/>
          </a:prstGeom>
        </p:spPr>
      </p:pic>
      <p:sp>
        <p:nvSpPr>
          <p:cNvPr id="7" name="Arrow: Down 6">
            <a:extLst>
              <a:ext uri="{FF2B5EF4-FFF2-40B4-BE49-F238E27FC236}">
                <a16:creationId xmlns:a16="http://schemas.microsoft.com/office/drawing/2014/main" id="{0C9861DB-CF12-098D-E64A-54F2C92EF981}"/>
              </a:ext>
            </a:extLst>
          </p:cNvPr>
          <p:cNvSpPr/>
          <p:nvPr/>
        </p:nvSpPr>
        <p:spPr>
          <a:xfrm>
            <a:off x="3200399" y="3553086"/>
            <a:ext cx="503853" cy="983533"/>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 name="Picture 9">
            <a:extLst>
              <a:ext uri="{FF2B5EF4-FFF2-40B4-BE49-F238E27FC236}">
                <a16:creationId xmlns:a16="http://schemas.microsoft.com/office/drawing/2014/main" id="{98E73B32-3041-7CD6-99F7-CD3ECC8B4AAA}"/>
              </a:ext>
            </a:extLst>
          </p:cNvPr>
          <p:cNvPicPr>
            <a:picLocks noChangeAspect="1"/>
          </p:cNvPicPr>
          <p:nvPr/>
        </p:nvPicPr>
        <p:blipFill>
          <a:blip r:embed="rId4"/>
          <a:stretch>
            <a:fillRect/>
          </a:stretch>
        </p:blipFill>
        <p:spPr>
          <a:xfrm>
            <a:off x="7321420" y="372860"/>
            <a:ext cx="3908550" cy="5439747"/>
          </a:xfrm>
          <a:prstGeom prst="rect">
            <a:avLst/>
          </a:prstGeom>
        </p:spPr>
      </p:pic>
      <p:sp>
        <p:nvSpPr>
          <p:cNvPr id="12" name="TextBox 11">
            <a:extLst>
              <a:ext uri="{FF2B5EF4-FFF2-40B4-BE49-F238E27FC236}">
                <a16:creationId xmlns:a16="http://schemas.microsoft.com/office/drawing/2014/main" id="{B215054A-DAAC-3A75-9E36-4FB02522B263}"/>
              </a:ext>
            </a:extLst>
          </p:cNvPr>
          <p:cNvSpPr txBox="1"/>
          <p:nvPr/>
        </p:nvSpPr>
        <p:spPr>
          <a:xfrm>
            <a:off x="2693436" y="3291476"/>
            <a:ext cx="2127380" cy="261610"/>
          </a:xfrm>
          <a:prstGeom prst="rect">
            <a:avLst/>
          </a:prstGeom>
          <a:noFill/>
        </p:spPr>
        <p:txBody>
          <a:bodyPr wrap="square" rtlCol="0">
            <a:spAutoFit/>
          </a:bodyPr>
          <a:lstStyle/>
          <a:p>
            <a:r>
              <a:rPr lang="en-IN" sz="1100" dirty="0">
                <a:solidFill>
                  <a:schemeClr val="bg1">
                    <a:lumMod val="95000"/>
                  </a:schemeClr>
                </a:solidFill>
                <a:latin typeface="Times New Roman" panose="02020603050405020304" pitchFamily="18" charset="0"/>
                <a:cs typeface="Times New Roman" panose="02020603050405020304" pitchFamily="18" charset="0"/>
              </a:rPr>
              <a:t> Fig. Collects Datasets</a:t>
            </a:r>
          </a:p>
        </p:txBody>
      </p:sp>
      <p:sp>
        <p:nvSpPr>
          <p:cNvPr id="13" name="TextBox 12">
            <a:extLst>
              <a:ext uri="{FF2B5EF4-FFF2-40B4-BE49-F238E27FC236}">
                <a16:creationId xmlns:a16="http://schemas.microsoft.com/office/drawing/2014/main" id="{319217DD-ADB4-CF0C-6F09-FE1E525E0858}"/>
              </a:ext>
            </a:extLst>
          </p:cNvPr>
          <p:cNvSpPr txBox="1"/>
          <p:nvPr/>
        </p:nvSpPr>
        <p:spPr>
          <a:xfrm>
            <a:off x="8683690" y="5812607"/>
            <a:ext cx="2021633" cy="307777"/>
          </a:xfrm>
          <a:prstGeom prst="rect">
            <a:avLst/>
          </a:prstGeom>
          <a:noFill/>
        </p:spPr>
        <p:txBody>
          <a:bodyPr wrap="square" rtlCol="0">
            <a:spAutoFit/>
          </a:bodyPr>
          <a:lstStyle/>
          <a:p>
            <a:r>
              <a:rPr lang="en-IN" sz="1400" dirty="0">
                <a:solidFill>
                  <a:schemeClr val="bg1">
                    <a:lumMod val="95000"/>
                  </a:schemeClr>
                </a:solidFill>
                <a:latin typeface="Times New Roman" panose="02020603050405020304" pitchFamily="18" charset="0"/>
                <a:cs typeface="Times New Roman" panose="02020603050405020304" pitchFamily="18" charset="0"/>
              </a:rPr>
              <a:t>Fig. Train the faces</a:t>
            </a:r>
          </a:p>
        </p:txBody>
      </p:sp>
      <p:sp>
        <p:nvSpPr>
          <p:cNvPr id="2" name="TextBox 1">
            <a:extLst>
              <a:ext uri="{FF2B5EF4-FFF2-40B4-BE49-F238E27FC236}">
                <a16:creationId xmlns:a16="http://schemas.microsoft.com/office/drawing/2014/main" id="{AF45A2F6-1228-8FBB-6D1D-99E6F6714A8C}"/>
              </a:ext>
            </a:extLst>
          </p:cNvPr>
          <p:cNvSpPr txBox="1"/>
          <p:nvPr/>
        </p:nvSpPr>
        <p:spPr>
          <a:xfrm>
            <a:off x="391886" y="216860"/>
            <a:ext cx="5477069" cy="584775"/>
          </a:xfrm>
          <a:prstGeom prst="rect">
            <a:avLst/>
          </a:prstGeom>
          <a:noFill/>
        </p:spPr>
        <p:txBody>
          <a:bodyPr wrap="square" rtlCol="0">
            <a:spAutoFit/>
          </a:bodyPr>
          <a:lstStyle/>
          <a:p>
            <a:r>
              <a:rPr lang="en-IN" sz="3200" dirty="0">
                <a:solidFill>
                  <a:schemeClr val="accent1">
                    <a:lumMod val="50000"/>
                  </a:schemeClr>
                </a:solidFill>
                <a:latin typeface="Times New Roman" panose="02020603050405020304" pitchFamily="18" charset="0"/>
                <a:cs typeface="Times New Roman" panose="02020603050405020304" pitchFamily="18" charset="0"/>
              </a:rPr>
              <a:t>Screenshots </a:t>
            </a:r>
          </a:p>
        </p:txBody>
      </p:sp>
    </p:spTree>
    <p:extLst>
      <p:ext uri="{BB962C8B-B14F-4D97-AF65-F5344CB8AC3E}">
        <p14:creationId xmlns:p14="http://schemas.microsoft.com/office/powerpoint/2010/main" val="45064477"/>
      </p:ext>
    </p:extLst>
  </p:cSld>
  <p:clrMapOvr>
    <a:masterClrMapping/>
  </p:clrMapOvr>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ientific-Findings_WAC_CP_v10" id="{DFB4E90D-091B-45B9-9CB3-B93AA2CDF265}" vid="{C9138B91-C486-4852-8AB0-95D8040FA95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C44BFB8-0B48-48D5-A0BA-9317960E8F6C}">
  <ds:schemaRefs>
    <ds:schemaRef ds:uri="http://schemas.microsoft.com/sharepoint/v3/contenttype/forms"/>
  </ds:schemaRefs>
</ds:datastoreItem>
</file>

<file path=customXml/itemProps2.xml><?xml version="1.0" encoding="utf-8"?>
<ds:datastoreItem xmlns:ds="http://schemas.openxmlformats.org/officeDocument/2006/customXml" ds:itemID="{C86D7367-F508-4F80-B02C-79260B72660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D9DD645B-D823-4D85-A8AC-AFAC8212B2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Scientific findings presentation</Template>
  <TotalTime>565</TotalTime>
  <Words>766</Words>
  <Application>Microsoft Office PowerPoint</Application>
  <PresentationFormat>Widescreen</PresentationFormat>
  <Paragraphs>78</Paragraphs>
  <Slides>14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Arial Nova</vt:lpstr>
      <vt:lpstr>Biome</vt:lpstr>
      <vt:lpstr>Biome Light</vt:lpstr>
      <vt:lpstr>Calibri</vt:lpstr>
      <vt:lpstr>Segoe UI</vt:lpstr>
      <vt:lpstr>Times New Roman</vt:lpstr>
      <vt:lpstr>Wingdings</vt:lpstr>
      <vt:lpstr>Office Theme</vt:lpstr>
      <vt:lpstr>COST EFFICIENT HOME SURVEILLANCE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COST EFFICIENT HOME SURVEILLANCE SYSTEM</dc:title>
  <dc:creator>Chethan</dc:creator>
  <cp:lastModifiedBy>Chethan G</cp:lastModifiedBy>
  <cp:revision>33</cp:revision>
  <dcterms:created xsi:type="dcterms:W3CDTF">2022-10-12T15:58:04Z</dcterms:created>
  <dcterms:modified xsi:type="dcterms:W3CDTF">2023-09-14T03:24:13Z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